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BA06E-E4ED-421F-8009-AC94AF33FAB1}" type="datetimeFigureOut">
              <a:rPr lang="en-US" smtClean="0"/>
              <a:pPr/>
              <a:t>5/6/2011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E8CA4-CEEB-47FB-BFA7-43FFD5499F85}"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EAE8CA4-CEEB-47FB-BFA7-43FFD5499F85}" type="slidenum">
              <a:rPr lang="en-IE" smtClean="0"/>
              <a:pPr/>
              <a:t>12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AB4447A-1587-4F1A-91A3-DA2EE4CB5438}" type="datetimeFigureOut">
              <a:rPr lang="en-US" smtClean="0"/>
              <a:pPr/>
              <a:t>5/6/2011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AB4447A-1587-4F1A-91A3-DA2EE4CB5438}" type="datetimeFigureOut">
              <a:rPr lang="en-US" smtClean="0"/>
              <a:pPr/>
              <a:t>5/6/2011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AB4447A-1587-4F1A-91A3-DA2EE4CB5438}" type="datetimeFigureOut">
              <a:rPr lang="en-US" smtClean="0"/>
              <a:pPr/>
              <a:t>5/6/2011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AB4447A-1587-4F1A-91A3-DA2EE4CB5438}" type="datetimeFigureOut">
              <a:rPr lang="en-US" smtClean="0"/>
              <a:pPr/>
              <a:t>5/6/2011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4447A-1587-4F1A-91A3-DA2EE4CB5438}" type="datetimeFigureOut">
              <a:rPr lang="en-US" smtClean="0"/>
              <a:pPr/>
              <a:t>5/6/2011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AB4447A-1587-4F1A-91A3-DA2EE4CB5438}" type="datetimeFigureOut">
              <a:rPr lang="en-US" smtClean="0"/>
              <a:pPr/>
              <a:t>5/6/2011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AB4447A-1587-4F1A-91A3-DA2EE4CB5438}" type="datetimeFigureOut">
              <a:rPr lang="en-US" smtClean="0"/>
              <a:pPr/>
              <a:t>5/6/2011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AB4447A-1587-4F1A-91A3-DA2EE4CB5438}" type="datetimeFigureOut">
              <a:rPr lang="en-US" smtClean="0"/>
              <a:pPr/>
              <a:t>5/6/2011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4447A-1587-4F1A-91A3-DA2EE4CB5438}" type="datetimeFigureOut">
              <a:rPr lang="en-US" smtClean="0"/>
              <a:pPr/>
              <a:t>5/6/2011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4447A-1587-4F1A-91A3-DA2EE4CB5438}" type="datetimeFigureOut">
              <a:rPr lang="en-US" smtClean="0"/>
              <a:pPr/>
              <a:t>5/6/2011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4447A-1587-4F1A-91A3-DA2EE4CB5438}" type="datetimeFigureOut">
              <a:rPr lang="en-US" smtClean="0"/>
              <a:pPr/>
              <a:t>5/6/2011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AA0E95-A9D1-46CF-B8DF-7832DF96DB97}"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4447A-1587-4F1A-91A3-DA2EE4CB5438}" type="datetimeFigureOut">
              <a:rPr lang="en-US" smtClean="0"/>
              <a:pPr/>
              <a:t>5/6/2011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A0E95-A9D1-46CF-B8DF-7832DF96DB9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71480"/>
            <a:ext cx="7772400" cy="1470025"/>
          </a:xfrm>
        </p:spPr>
        <p:txBody>
          <a:bodyPr/>
          <a:lstStyle/>
          <a:p>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EVOLUTION OF DESIGN STRATEGY</a:t>
            </a:r>
            <a:endParaRPr lang="en-IE" dirty="0"/>
          </a:p>
        </p:txBody>
      </p:sp>
      <p:sp>
        <p:nvSpPr>
          <p:cNvPr id="3" name="Subtitle 2"/>
          <p:cNvSpPr>
            <a:spLocks noGrp="1"/>
          </p:cNvSpPr>
          <p:nvPr>
            <p:ph type="subTitle" idx="1"/>
          </p:nvPr>
        </p:nvSpPr>
        <p:spPr/>
        <p:txBody>
          <a:bodyPr/>
          <a:lstStyle/>
          <a:p>
            <a:endParaRPr lang="en-IE" dirty="0"/>
          </a:p>
        </p:txBody>
      </p:sp>
      <p:pic>
        <p:nvPicPr>
          <p:cNvPr id="1026" name="Picture 2"/>
          <p:cNvPicPr>
            <a:picLocks noChangeAspect="1" noChangeArrowheads="1"/>
          </p:cNvPicPr>
          <p:nvPr/>
        </p:nvPicPr>
        <p:blipFill>
          <a:blip r:embed="rId2"/>
          <a:srcRect/>
          <a:stretch>
            <a:fillRect/>
          </a:stretch>
        </p:blipFill>
        <p:spPr bwMode="auto">
          <a:xfrm>
            <a:off x="1000100" y="2000240"/>
            <a:ext cx="7286676" cy="371477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571480"/>
            <a:ext cx="229441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Modify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1428728" y="1571612"/>
            <a:ext cx="1857388" cy="123825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286380" y="1428736"/>
            <a:ext cx="2071702" cy="1664872"/>
          </a:xfrm>
          <a:prstGeom prst="rect">
            <a:avLst/>
          </a:prstGeom>
          <a:noFill/>
          <a:ln w="9525">
            <a:noFill/>
            <a:miter lim="800000"/>
            <a:headEnd/>
            <a:tailEnd/>
          </a:ln>
          <a:effectLst/>
        </p:spPr>
      </p:pic>
      <p:sp>
        <p:nvSpPr>
          <p:cNvPr id="5" name="Right Arrow 4"/>
          <p:cNvSpPr/>
          <p:nvPr/>
        </p:nvSpPr>
        <p:spPr>
          <a:xfrm>
            <a:off x="3714744" y="2143116"/>
            <a:ext cx="11430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1357290" y="5072074"/>
            <a:ext cx="4714908" cy="646331"/>
          </a:xfrm>
          <a:prstGeom prst="rect">
            <a:avLst/>
          </a:prstGeom>
          <a:noFill/>
        </p:spPr>
        <p:txBody>
          <a:bodyPr wrap="square" rtlCol="0">
            <a:spAutoFit/>
          </a:bodyPr>
          <a:lstStyle/>
          <a:p>
            <a:r>
              <a:rPr lang="en-IE" dirty="0" smtClean="0"/>
              <a:t>Designs can be modified to suit the context they are used in or to improve their function</a:t>
            </a:r>
            <a:endParaRPr lang="en-IE" dirty="0"/>
          </a:p>
        </p:txBody>
      </p:sp>
      <p:pic>
        <p:nvPicPr>
          <p:cNvPr id="2052" name="Picture 4"/>
          <p:cNvPicPr>
            <a:picLocks noChangeAspect="1" noChangeArrowheads="1"/>
          </p:cNvPicPr>
          <p:nvPr/>
        </p:nvPicPr>
        <p:blipFill>
          <a:blip r:embed="rId4"/>
          <a:srcRect/>
          <a:stretch>
            <a:fillRect/>
          </a:stretch>
        </p:blipFill>
        <p:spPr bwMode="auto">
          <a:xfrm>
            <a:off x="1285852" y="3000372"/>
            <a:ext cx="1976442" cy="1976442"/>
          </a:xfrm>
          <a:prstGeom prst="rect">
            <a:avLst/>
          </a:prstGeom>
          <a:noFill/>
          <a:ln w="9525">
            <a:noFill/>
            <a:miter lim="800000"/>
            <a:headEnd/>
            <a:tailEnd/>
          </a:ln>
          <a:effectLst/>
        </p:spPr>
      </p:pic>
      <p:sp>
        <p:nvSpPr>
          <p:cNvPr id="8" name="Right Arrow 7"/>
          <p:cNvSpPr/>
          <p:nvPr/>
        </p:nvSpPr>
        <p:spPr>
          <a:xfrm>
            <a:off x="3643306" y="4000504"/>
            <a:ext cx="121444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3" name="Picture 5"/>
          <p:cNvPicPr>
            <a:picLocks noChangeAspect="1" noChangeArrowheads="1"/>
          </p:cNvPicPr>
          <p:nvPr/>
        </p:nvPicPr>
        <p:blipFill>
          <a:blip r:embed="rId5"/>
          <a:srcRect/>
          <a:stretch>
            <a:fillRect/>
          </a:stretch>
        </p:blipFill>
        <p:spPr bwMode="auto">
          <a:xfrm>
            <a:off x="5500694" y="3214686"/>
            <a:ext cx="1762128" cy="17621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500042"/>
            <a:ext cx="31867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Substitute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428596" y="1928802"/>
            <a:ext cx="3414722" cy="242387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86380" y="2285992"/>
            <a:ext cx="2857500" cy="1838325"/>
          </a:xfrm>
          <a:prstGeom prst="rect">
            <a:avLst/>
          </a:prstGeom>
          <a:noFill/>
          <a:ln w="9525">
            <a:noFill/>
            <a:miter lim="800000"/>
            <a:headEnd/>
            <a:tailEnd/>
          </a:ln>
          <a:effectLst/>
        </p:spPr>
      </p:pic>
      <p:sp>
        <p:nvSpPr>
          <p:cNvPr id="5" name="Right Arrow 4"/>
          <p:cNvSpPr/>
          <p:nvPr/>
        </p:nvSpPr>
        <p:spPr>
          <a:xfrm>
            <a:off x="3786182" y="3000372"/>
            <a:ext cx="11430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1357290" y="4429132"/>
            <a:ext cx="6143668" cy="923330"/>
          </a:xfrm>
          <a:prstGeom prst="rect">
            <a:avLst/>
          </a:prstGeom>
          <a:noFill/>
        </p:spPr>
        <p:txBody>
          <a:bodyPr wrap="square" rtlCol="0">
            <a:spAutoFit/>
          </a:bodyPr>
          <a:lstStyle/>
          <a:p>
            <a:r>
              <a:rPr lang="en-IE" dirty="0" smtClean="0"/>
              <a:t>Sometimes designers substitute a part of a design with something else. In this case the same vehicle design is used except the loader is substituted with front forks. </a:t>
            </a:r>
            <a:endParaRPr lang="en-I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286380" y="1714488"/>
            <a:ext cx="2428875" cy="18859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1214414" y="1928802"/>
            <a:ext cx="2095493" cy="1571620"/>
          </a:xfrm>
          <a:prstGeom prst="rect">
            <a:avLst/>
          </a:prstGeom>
          <a:noFill/>
          <a:ln w="9525">
            <a:noFill/>
            <a:miter lim="800000"/>
            <a:headEnd/>
            <a:tailEnd/>
          </a:ln>
          <a:effectLst/>
        </p:spPr>
      </p:pic>
      <p:sp>
        <p:nvSpPr>
          <p:cNvPr id="4" name="Right Arrow 3"/>
          <p:cNvSpPr/>
          <p:nvPr/>
        </p:nvSpPr>
        <p:spPr>
          <a:xfrm>
            <a:off x="3571868" y="2428868"/>
            <a:ext cx="135732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2857488" y="500042"/>
            <a:ext cx="25989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Magnify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1428728" y="5072074"/>
            <a:ext cx="5715040" cy="646331"/>
          </a:xfrm>
          <a:prstGeom prst="rect">
            <a:avLst/>
          </a:prstGeom>
          <a:noFill/>
        </p:spPr>
        <p:txBody>
          <a:bodyPr wrap="square" rtlCol="0">
            <a:spAutoFit/>
          </a:bodyPr>
          <a:lstStyle/>
          <a:p>
            <a:r>
              <a:rPr lang="en-IE" dirty="0" smtClean="0"/>
              <a:t>Aspects of a design, or the entire design, can be magnified to suit its use or improve its function. </a:t>
            </a:r>
            <a:endParaRPr lang="en-IE" dirty="0"/>
          </a:p>
        </p:txBody>
      </p:sp>
      <p:pic>
        <p:nvPicPr>
          <p:cNvPr id="4100" name="Picture 4"/>
          <p:cNvPicPr>
            <a:picLocks noChangeAspect="1" noChangeArrowheads="1"/>
          </p:cNvPicPr>
          <p:nvPr/>
        </p:nvPicPr>
        <p:blipFill>
          <a:blip r:embed="rId5"/>
          <a:srcRect/>
          <a:stretch>
            <a:fillRect/>
          </a:stretch>
        </p:blipFill>
        <p:spPr bwMode="auto">
          <a:xfrm>
            <a:off x="2928926" y="4000504"/>
            <a:ext cx="476250" cy="990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5214942" y="3857628"/>
            <a:ext cx="800100" cy="1143000"/>
          </a:xfrm>
          <a:prstGeom prst="rect">
            <a:avLst/>
          </a:prstGeom>
          <a:noFill/>
          <a:ln w="9525">
            <a:noFill/>
            <a:miter lim="800000"/>
            <a:headEnd/>
            <a:tailEnd/>
          </a:ln>
          <a:effectLst/>
        </p:spPr>
      </p:pic>
      <p:sp>
        <p:nvSpPr>
          <p:cNvPr id="10" name="Right Arrow 9"/>
          <p:cNvSpPr/>
          <p:nvPr/>
        </p:nvSpPr>
        <p:spPr>
          <a:xfrm>
            <a:off x="3714744" y="4357694"/>
            <a:ext cx="128588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6286512" y="4214818"/>
            <a:ext cx="1643074" cy="369332"/>
          </a:xfrm>
          <a:prstGeom prst="rect">
            <a:avLst/>
          </a:prstGeom>
          <a:noFill/>
        </p:spPr>
        <p:txBody>
          <a:bodyPr wrap="square" rtlCol="0">
            <a:spAutoFit/>
          </a:bodyPr>
          <a:lstStyle/>
          <a:p>
            <a:r>
              <a:rPr lang="en-IE" dirty="0" smtClean="0"/>
              <a:t>(Hair Curlers)</a:t>
            </a:r>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714356"/>
            <a:ext cx="29097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Minimise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2"/>
          <a:srcRect/>
          <a:stretch>
            <a:fillRect/>
          </a:stretch>
        </p:blipFill>
        <p:spPr bwMode="auto">
          <a:xfrm>
            <a:off x="5214942" y="2143116"/>
            <a:ext cx="3143252" cy="2095501"/>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rot="16200000">
            <a:off x="1814275" y="1686134"/>
            <a:ext cx="1657802" cy="2714644"/>
          </a:xfrm>
          <a:prstGeom prst="rect">
            <a:avLst/>
          </a:prstGeom>
          <a:noFill/>
          <a:ln w="9525">
            <a:noFill/>
            <a:miter lim="800000"/>
            <a:headEnd/>
            <a:tailEnd/>
          </a:ln>
          <a:effectLst/>
        </p:spPr>
      </p:pic>
      <p:sp>
        <p:nvSpPr>
          <p:cNvPr id="5" name="Right Arrow 4"/>
          <p:cNvSpPr/>
          <p:nvPr/>
        </p:nvSpPr>
        <p:spPr>
          <a:xfrm>
            <a:off x="4286248" y="3071810"/>
            <a:ext cx="107157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1357290" y="4572008"/>
            <a:ext cx="5929354" cy="923330"/>
          </a:xfrm>
          <a:prstGeom prst="rect">
            <a:avLst/>
          </a:prstGeom>
          <a:noFill/>
        </p:spPr>
        <p:txBody>
          <a:bodyPr wrap="square" rtlCol="0">
            <a:spAutoFit/>
          </a:bodyPr>
          <a:lstStyle/>
          <a:p>
            <a:r>
              <a:rPr lang="en-IE" dirty="0" smtClean="0"/>
              <a:t>Designers sometimes find a way to minimise a design in order for it to perform a certain function such as a travel toothbrush.</a:t>
            </a: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929322" y="1428736"/>
            <a:ext cx="1905000" cy="1905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357290" y="1500174"/>
            <a:ext cx="2190756" cy="2190756"/>
          </a:xfrm>
          <a:prstGeom prst="rect">
            <a:avLst/>
          </a:prstGeom>
          <a:noFill/>
          <a:ln w="9525">
            <a:noFill/>
            <a:miter lim="800000"/>
            <a:headEnd/>
            <a:tailEnd/>
          </a:ln>
          <a:effectLst/>
        </p:spPr>
      </p:pic>
      <p:sp>
        <p:nvSpPr>
          <p:cNvPr id="4" name="Right Arrow 3"/>
          <p:cNvSpPr/>
          <p:nvPr/>
        </p:nvSpPr>
        <p:spPr>
          <a:xfrm>
            <a:off x="3857620" y="2143116"/>
            <a:ext cx="164307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500298" y="571480"/>
            <a:ext cx="385765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Rearrange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1714480" y="5143512"/>
            <a:ext cx="5572164" cy="646331"/>
          </a:xfrm>
          <a:prstGeom prst="rect">
            <a:avLst/>
          </a:prstGeom>
          <a:noFill/>
        </p:spPr>
        <p:txBody>
          <a:bodyPr wrap="square" rtlCol="0">
            <a:spAutoFit/>
          </a:bodyPr>
          <a:lstStyle/>
          <a:p>
            <a:r>
              <a:rPr lang="en-IE" dirty="0" smtClean="0"/>
              <a:t>Sometimes designers rearrange designs possibly to make it look more appealing or easier to use</a:t>
            </a:r>
            <a:endParaRPr lang="en-IE" dirty="0"/>
          </a:p>
        </p:txBody>
      </p:sp>
      <p:pic>
        <p:nvPicPr>
          <p:cNvPr id="7172" name="Picture 4"/>
          <p:cNvPicPr>
            <a:picLocks noChangeAspect="1" noChangeArrowheads="1"/>
          </p:cNvPicPr>
          <p:nvPr/>
        </p:nvPicPr>
        <p:blipFill>
          <a:blip r:embed="rId4" cstate="print"/>
          <a:srcRect/>
          <a:stretch>
            <a:fillRect/>
          </a:stretch>
        </p:blipFill>
        <p:spPr bwMode="auto">
          <a:xfrm>
            <a:off x="1785918" y="3786190"/>
            <a:ext cx="1313360" cy="859192"/>
          </a:xfrm>
          <a:prstGeom prst="rect">
            <a:avLst/>
          </a:prstGeom>
          <a:noFill/>
          <a:ln w="9525">
            <a:noFill/>
            <a:miter lim="800000"/>
            <a:headEnd/>
            <a:tailEnd/>
          </a:ln>
          <a:effectLst/>
        </p:spPr>
      </p:pic>
      <p:sp>
        <p:nvSpPr>
          <p:cNvPr id="8" name="Right Arrow 7"/>
          <p:cNvSpPr/>
          <p:nvPr/>
        </p:nvSpPr>
        <p:spPr>
          <a:xfrm>
            <a:off x="3929058" y="3929066"/>
            <a:ext cx="164307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173" name="Picture 5"/>
          <p:cNvPicPr>
            <a:picLocks noChangeAspect="1" noChangeArrowheads="1"/>
          </p:cNvPicPr>
          <p:nvPr/>
        </p:nvPicPr>
        <p:blipFill>
          <a:blip r:embed="rId5" cstate="print"/>
          <a:srcRect/>
          <a:stretch>
            <a:fillRect/>
          </a:stretch>
        </p:blipFill>
        <p:spPr bwMode="auto">
          <a:xfrm>
            <a:off x="6286512" y="3500438"/>
            <a:ext cx="1309683" cy="101580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571480"/>
            <a:ext cx="27927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Combine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p:cNvPicPr>
            <a:picLocks noChangeAspect="1" noChangeArrowheads="1"/>
          </p:cNvPicPr>
          <p:nvPr/>
        </p:nvPicPr>
        <p:blipFill>
          <a:blip r:embed="rId2"/>
          <a:srcRect/>
          <a:stretch>
            <a:fillRect/>
          </a:stretch>
        </p:blipFill>
        <p:spPr bwMode="auto">
          <a:xfrm>
            <a:off x="6500826" y="2214554"/>
            <a:ext cx="1928826" cy="2016252"/>
          </a:xfrm>
          <a:prstGeom prst="rect">
            <a:avLst/>
          </a:prstGeom>
          <a:noFill/>
          <a:ln w="9525">
            <a:noFill/>
            <a:miter lim="800000"/>
            <a:headEnd/>
            <a:tailEnd/>
          </a:ln>
          <a:effectLst/>
        </p:spPr>
      </p:pic>
      <p:sp>
        <p:nvSpPr>
          <p:cNvPr id="4" name="Right Arrow 3"/>
          <p:cNvSpPr/>
          <p:nvPr/>
        </p:nvSpPr>
        <p:spPr>
          <a:xfrm>
            <a:off x="4643438" y="3143248"/>
            <a:ext cx="150019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148" name="Picture 4"/>
          <p:cNvPicPr>
            <a:picLocks noChangeAspect="1" noChangeArrowheads="1"/>
          </p:cNvPicPr>
          <p:nvPr/>
        </p:nvPicPr>
        <p:blipFill>
          <a:blip r:embed="rId3" cstate="print"/>
          <a:srcRect/>
          <a:stretch>
            <a:fillRect/>
          </a:stretch>
        </p:blipFill>
        <p:spPr bwMode="auto">
          <a:xfrm>
            <a:off x="428596" y="1785926"/>
            <a:ext cx="1309680" cy="838195"/>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cstate="print"/>
          <a:srcRect/>
          <a:stretch>
            <a:fillRect/>
          </a:stretch>
        </p:blipFill>
        <p:spPr bwMode="auto">
          <a:xfrm>
            <a:off x="1785918" y="2000240"/>
            <a:ext cx="1285884" cy="964413"/>
          </a:xfrm>
          <a:prstGeom prst="rect">
            <a:avLst/>
          </a:prstGeom>
          <a:noFill/>
          <a:ln w="9525">
            <a:noFill/>
            <a:miter lim="800000"/>
            <a:headEnd/>
            <a:tailEnd/>
          </a:ln>
          <a:effectLst/>
        </p:spPr>
      </p:pic>
      <p:pic>
        <p:nvPicPr>
          <p:cNvPr id="6151" name="Picture 7"/>
          <p:cNvPicPr>
            <a:picLocks noChangeAspect="1" noChangeArrowheads="1"/>
          </p:cNvPicPr>
          <p:nvPr/>
        </p:nvPicPr>
        <p:blipFill>
          <a:blip r:embed="rId5" cstate="print"/>
          <a:srcRect/>
          <a:stretch>
            <a:fillRect/>
          </a:stretch>
        </p:blipFill>
        <p:spPr bwMode="auto">
          <a:xfrm>
            <a:off x="642910" y="2786058"/>
            <a:ext cx="1262058" cy="857256"/>
          </a:xfrm>
          <a:prstGeom prst="rect">
            <a:avLst/>
          </a:prstGeom>
          <a:noFill/>
          <a:ln w="9525">
            <a:noFill/>
            <a:miter lim="800000"/>
            <a:headEnd/>
            <a:tailEnd/>
          </a:ln>
          <a:effectLst/>
        </p:spPr>
      </p:pic>
      <p:pic>
        <p:nvPicPr>
          <p:cNvPr id="6152" name="Picture 8"/>
          <p:cNvPicPr>
            <a:picLocks noChangeAspect="1" noChangeArrowheads="1"/>
          </p:cNvPicPr>
          <p:nvPr/>
        </p:nvPicPr>
        <p:blipFill>
          <a:blip r:embed="rId6" cstate="print"/>
          <a:srcRect/>
          <a:stretch>
            <a:fillRect/>
          </a:stretch>
        </p:blipFill>
        <p:spPr bwMode="auto">
          <a:xfrm>
            <a:off x="1928794" y="3000372"/>
            <a:ext cx="785818" cy="1000132"/>
          </a:xfrm>
          <a:prstGeom prst="rect">
            <a:avLst/>
          </a:prstGeom>
          <a:noFill/>
          <a:ln w="9525">
            <a:noFill/>
            <a:miter lim="800000"/>
            <a:headEnd/>
            <a:tailEnd/>
          </a:ln>
          <a:effectLst/>
        </p:spPr>
      </p:pic>
      <p:pic>
        <p:nvPicPr>
          <p:cNvPr id="6153" name="Picture 9"/>
          <p:cNvPicPr>
            <a:picLocks noChangeAspect="1" noChangeArrowheads="1"/>
          </p:cNvPicPr>
          <p:nvPr/>
        </p:nvPicPr>
        <p:blipFill>
          <a:blip r:embed="rId7" cstate="print"/>
          <a:srcRect/>
          <a:stretch>
            <a:fillRect/>
          </a:stretch>
        </p:blipFill>
        <p:spPr bwMode="auto">
          <a:xfrm>
            <a:off x="3000364" y="2143116"/>
            <a:ext cx="1200143" cy="900108"/>
          </a:xfrm>
          <a:prstGeom prst="rect">
            <a:avLst/>
          </a:prstGeom>
          <a:noFill/>
          <a:ln w="9525">
            <a:noFill/>
            <a:miter lim="800000"/>
            <a:headEnd/>
            <a:tailEnd/>
          </a:ln>
          <a:effectLst/>
        </p:spPr>
      </p:pic>
      <p:pic>
        <p:nvPicPr>
          <p:cNvPr id="6154" name="Picture 10"/>
          <p:cNvPicPr>
            <a:picLocks noChangeAspect="1" noChangeArrowheads="1"/>
          </p:cNvPicPr>
          <p:nvPr/>
        </p:nvPicPr>
        <p:blipFill>
          <a:blip r:embed="rId8" cstate="print"/>
          <a:srcRect/>
          <a:stretch>
            <a:fillRect/>
          </a:stretch>
        </p:blipFill>
        <p:spPr bwMode="auto">
          <a:xfrm>
            <a:off x="2571736" y="3214686"/>
            <a:ext cx="1071558" cy="1071558"/>
          </a:xfrm>
          <a:prstGeom prst="rect">
            <a:avLst/>
          </a:prstGeom>
          <a:noFill/>
          <a:ln w="9525">
            <a:noFill/>
            <a:miter lim="800000"/>
            <a:headEnd/>
            <a:tailEnd/>
          </a:ln>
          <a:effectLst/>
        </p:spPr>
      </p:pic>
      <p:sp>
        <p:nvSpPr>
          <p:cNvPr id="13" name="TextBox 12"/>
          <p:cNvSpPr txBox="1"/>
          <p:nvPr/>
        </p:nvSpPr>
        <p:spPr>
          <a:xfrm>
            <a:off x="857224" y="4357694"/>
            <a:ext cx="5929354" cy="646331"/>
          </a:xfrm>
          <a:prstGeom prst="rect">
            <a:avLst/>
          </a:prstGeom>
          <a:noFill/>
        </p:spPr>
        <p:txBody>
          <a:bodyPr wrap="square" rtlCol="0">
            <a:spAutoFit/>
          </a:bodyPr>
          <a:lstStyle/>
          <a:p>
            <a:r>
              <a:rPr lang="en-IE" dirty="0" smtClean="0"/>
              <a:t>The Swiss army knife is the perfect example of how many designs are combined into one design. </a:t>
            </a:r>
            <a:endParaRPr lang="en-I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24224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Activity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500034" y="1357298"/>
            <a:ext cx="6000792" cy="4431983"/>
          </a:xfrm>
          <a:prstGeom prst="rect">
            <a:avLst/>
          </a:prstGeom>
          <a:noFill/>
        </p:spPr>
        <p:txBody>
          <a:bodyPr wrap="square" rtlCol="0">
            <a:spAutoFit/>
          </a:bodyPr>
          <a:lstStyle/>
          <a:p>
            <a:r>
              <a:rPr lang="en-IE" sz="2400" dirty="0" smtClean="0"/>
              <a:t>The home multi-gym (pictured) is a common product that has various versions on the market. </a:t>
            </a:r>
          </a:p>
          <a:p>
            <a:endParaRPr lang="en-IE" sz="2400" dirty="0" smtClean="0"/>
          </a:p>
          <a:p>
            <a:r>
              <a:rPr lang="en-IE" sz="2400" dirty="0" smtClean="0"/>
              <a:t>Use parts of (or all of) the Design Evolution Strategy to come up with your own version multi-gym. </a:t>
            </a:r>
          </a:p>
          <a:p>
            <a:endParaRPr lang="en-IE" sz="2400" dirty="0" smtClean="0"/>
          </a:p>
          <a:p>
            <a:r>
              <a:rPr lang="en-IE" sz="2400" dirty="0" smtClean="0"/>
              <a:t>State clearly what part of the Design evolution strategy influenced you in the design of each aspect</a:t>
            </a:r>
            <a:r>
              <a:rPr lang="en-IE" dirty="0" smtClean="0"/>
              <a:t>. </a:t>
            </a:r>
          </a:p>
          <a:p>
            <a:r>
              <a:rPr lang="en-IE" dirty="0" smtClean="0"/>
              <a:t> </a:t>
            </a:r>
            <a:endParaRPr lang="en-IE" dirty="0"/>
          </a:p>
        </p:txBody>
      </p:sp>
      <p:pic>
        <p:nvPicPr>
          <p:cNvPr id="1026" name="Picture 2"/>
          <p:cNvPicPr>
            <a:picLocks noChangeAspect="1" noChangeArrowheads="1"/>
          </p:cNvPicPr>
          <p:nvPr/>
        </p:nvPicPr>
        <p:blipFill>
          <a:blip r:embed="rId2"/>
          <a:srcRect/>
          <a:stretch>
            <a:fillRect/>
          </a:stretch>
        </p:blipFill>
        <p:spPr bwMode="auto">
          <a:xfrm>
            <a:off x="6858016" y="357166"/>
            <a:ext cx="1752600" cy="16478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929190" y="1571612"/>
            <a:ext cx="3857652" cy="3857652"/>
          </a:xfrm>
          <a:prstGeom prst="rect">
            <a:avLst/>
          </a:prstGeom>
          <a:noFill/>
          <a:ln w="9525">
            <a:noFill/>
            <a:miter lim="800000"/>
            <a:headEnd/>
            <a:tailEnd/>
          </a:ln>
          <a:effectLst/>
        </p:spPr>
      </p:pic>
      <p:sp>
        <p:nvSpPr>
          <p:cNvPr id="6" name="TextBox 5"/>
          <p:cNvSpPr txBox="1"/>
          <p:nvPr/>
        </p:nvSpPr>
        <p:spPr>
          <a:xfrm>
            <a:off x="857224" y="214290"/>
            <a:ext cx="7143800" cy="1200329"/>
          </a:xfrm>
          <a:prstGeom prst="rect">
            <a:avLst/>
          </a:prstGeom>
          <a:noFill/>
        </p:spPr>
        <p:txBody>
          <a:bodyPr wrap="square" rtlCol="0">
            <a:spAutoFit/>
          </a:bodyPr>
          <a:lstStyle/>
          <a:p>
            <a:r>
              <a:rPr lang="en-IE" sz="3600" dirty="0" smtClean="0"/>
              <a:t>“STANDING ON THE SHOULDERS OF GIANTS”</a:t>
            </a:r>
            <a:endParaRPr lang="en-IE" sz="3600" dirty="0"/>
          </a:p>
        </p:txBody>
      </p:sp>
      <p:sp>
        <p:nvSpPr>
          <p:cNvPr id="7" name="TextBox 6"/>
          <p:cNvSpPr txBox="1"/>
          <p:nvPr/>
        </p:nvSpPr>
        <p:spPr>
          <a:xfrm>
            <a:off x="428596" y="1571612"/>
            <a:ext cx="3643338" cy="3416320"/>
          </a:xfrm>
          <a:prstGeom prst="rect">
            <a:avLst/>
          </a:prstGeom>
          <a:noFill/>
        </p:spPr>
        <p:txBody>
          <a:bodyPr wrap="square" rtlCol="0">
            <a:spAutoFit/>
          </a:bodyPr>
          <a:lstStyle/>
          <a:p>
            <a:r>
              <a:rPr lang="en-IE" i="1" dirty="0" smtClean="0"/>
              <a:t>Sound Familiar?</a:t>
            </a:r>
          </a:p>
          <a:p>
            <a:r>
              <a:rPr lang="en-IE" i="1" dirty="0" smtClean="0"/>
              <a:t>It is a modest quote from sir Isaac Newton in relation to how he made further progress in science by building on the work of others. </a:t>
            </a:r>
          </a:p>
          <a:p>
            <a:endParaRPr lang="en-IE" i="1" dirty="0"/>
          </a:p>
          <a:p>
            <a:r>
              <a:rPr lang="en-IE" i="1" dirty="0" smtClean="0"/>
              <a:t>Many new designs for products are rarely original. They may look original, but when they are broken down you can see that they are just evolutions of previous designs (an improvement on another design)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682" y="428604"/>
            <a:ext cx="80354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DOES THIS HELP US?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642910" y="1571612"/>
            <a:ext cx="7643866" cy="2862322"/>
          </a:xfrm>
          <a:prstGeom prst="rect">
            <a:avLst/>
          </a:prstGeom>
          <a:noFill/>
        </p:spPr>
        <p:txBody>
          <a:bodyPr wrap="square" rtlCol="0">
            <a:spAutoFit/>
          </a:bodyPr>
          <a:lstStyle/>
          <a:p>
            <a:pPr>
              <a:buFont typeface="Arial" pitchFamily="34" charset="0"/>
              <a:buChar char="•"/>
            </a:pPr>
            <a:r>
              <a:rPr lang="en-IE" sz="2000" dirty="0" smtClean="0"/>
              <a:t>All too often Leaving Cert projects that pupils make are copies of designs on the market or the class may all have similar designs to one another. </a:t>
            </a:r>
          </a:p>
          <a:p>
            <a:pPr>
              <a:buFont typeface="Arial" pitchFamily="34" charset="0"/>
              <a:buChar char="•"/>
            </a:pPr>
            <a:endParaRPr lang="en-IE" sz="2000" dirty="0"/>
          </a:p>
          <a:p>
            <a:pPr>
              <a:buFont typeface="Arial" pitchFamily="34" charset="0"/>
              <a:buChar char="•"/>
            </a:pPr>
            <a:r>
              <a:rPr lang="en-IE" sz="2000" dirty="0" smtClean="0"/>
              <a:t>This technique may help you come up with your own “original” design.</a:t>
            </a:r>
          </a:p>
          <a:p>
            <a:pPr>
              <a:buFont typeface="Arial" pitchFamily="34" charset="0"/>
              <a:buChar char="•"/>
            </a:pPr>
            <a:endParaRPr lang="en-IE" sz="2000" dirty="0"/>
          </a:p>
          <a:p>
            <a:pPr>
              <a:buFont typeface="Arial" pitchFamily="34" charset="0"/>
              <a:buChar char="•"/>
            </a:pPr>
            <a:r>
              <a:rPr lang="en-IE" sz="2000" dirty="0" smtClean="0"/>
              <a:t>First, lets take a look at the most common examples of this in today’s design technology: the mobile phone and the car</a:t>
            </a:r>
          </a:p>
          <a:p>
            <a:r>
              <a:rPr lang="en-IE" sz="2000" dirty="0" smtClean="0"/>
              <a:t> </a:t>
            </a:r>
            <a:endParaRPr lang="en-IE"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8860" y="285728"/>
            <a:ext cx="3857652" cy="369332"/>
          </a:xfrm>
          <a:prstGeom prst="rect">
            <a:avLst/>
          </a:prstGeom>
          <a:noFill/>
        </p:spPr>
        <p:txBody>
          <a:bodyPr wrap="square" rtlCol="0">
            <a:spAutoFit/>
          </a:bodyPr>
          <a:lstStyle/>
          <a:p>
            <a:r>
              <a:rPr lang="en-IE" b="1" i="1" dirty="0" smtClean="0"/>
              <a:t>The original mobile phone</a:t>
            </a:r>
          </a:p>
        </p:txBody>
      </p:sp>
      <p:pic>
        <p:nvPicPr>
          <p:cNvPr id="3075" name="Picture 3"/>
          <p:cNvPicPr>
            <a:picLocks noChangeAspect="1" noChangeArrowheads="1"/>
          </p:cNvPicPr>
          <p:nvPr/>
        </p:nvPicPr>
        <p:blipFill>
          <a:blip r:embed="rId2"/>
          <a:srcRect/>
          <a:stretch>
            <a:fillRect/>
          </a:stretch>
        </p:blipFill>
        <p:spPr bwMode="auto">
          <a:xfrm>
            <a:off x="3428992" y="2143116"/>
            <a:ext cx="1357322" cy="1901011"/>
          </a:xfrm>
          <a:prstGeom prst="rect">
            <a:avLst/>
          </a:prstGeom>
          <a:noFill/>
          <a:ln w="9525">
            <a:noFill/>
            <a:miter lim="800000"/>
            <a:headEnd/>
            <a:tailEnd/>
          </a:ln>
          <a:effectLst/>
        </p:spPr>
      </p:pic>
      <p:cxnSp>
        <p:nvCxnSpPr>
          <p:cNvPr id="6" name="Straight Arrow Connector 5"/>
          <p:cNvCxnSpPr/>
          <p:nvPr/>
        </p:nvCxnSpPr>
        <p:spPr>
          <a:xfrm flipV="1">
            <a:off x="5000628" y="1643050"/>
            <a:ext cx="1500198"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14942" y="3357562"/>
            <a:ext cx="150019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00826" y="1357298"/>
            <a:ext cx="1428760" cy="369332"/>
          </a:xfrm>
          <a:prstGeom prst="rect">
            <a:avLst/>
          </a:prstGeom>
          <a:noFill/>
        </p:spPr>
        <p:txBody>
          <a:bodyPr wrap="square" rtlCol="0">
            <a:spAutoFit/>
          </a:bodyPr>
          <a:lstStyle/>
          <a:p>
            <a:r>
              <a:rPr lang="en-IE" dirty="0" smtClean="0"/>
              <a:t>TALK</a:t>
            </a:r>
            <a:endParaRPr lang="en-IE" dirty="0"/>
          </a:p>
        </p:txBody>
      </p:sp>
      <p:sp>
        <p:nvSpPr>
          <p:cNvPr id="11" name="TextBox 10"/>
          <p:cNvSpPr txBox="1"/>
          <p:nvPr/>
        </p:nvSpPr>
        <p:spPr>
          <a:xfrm>
            <a:off x="6786578" y="3857628"/>
            <a:ext cx="1571636" cy="369332"/>
          </a:xfrm>
          <a:prstGeom prst="rect">
            <a:avLst/>
          </a:prstGeom>
          <a:noFill/>
        </p:spPr>
        <p:txBody>
          <a:bodyPr wrap="square" rtlCol="0">
            <a:spAutoFit/>
          </a:bodyPr>
          <a:lstStyle/>
          <a:p>
            <a:r>
              <a:rPr lang="en-IE" dirty="0" smtClean="0"/>
              <a:t>TEXT </a:t>
            </a: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929058" y="2214554"/>
            <a:ext cx="1190625" cy="2324108"/>
          </a:xfrm>
          <a:prstGeom prst="rect">
            <a:avLst/>
          </a:prstGeom>
          <a:noFill/>
          <a:ln w="9525">
            <a:noFill/>
            <a:miter lim="800000"/>
            <a:headEnd/>
            <a:tailEnd/>
          </a:ln>
          <a:effectLst/>
        </p:spPr>
      </p:pic>
      <p:sp>
        <p:nvSpPr>
          <p:cNvPr id="3" name="TextBox 2"/>
          <p:cNvSpPr txBox="1"/>
          <p:nvPr/>
        </p:nvSpPr>
        <p:spPr>
          <a:xfrm>
            <a:off x="2571736" y="428604"/>
            <a:ext cx="3571900" cy="369332"/>
          </a:xfrm>
          <a:prstGeom prst="rect">
            <a:avLst/>
          </a:prstGeom>
          <a:noFill/>
        </p:spPr>
        <p:txBody>
          <a:bodyPr wrap="square" rtlCol="0">
            <a:spAutoFit/>
          </a:bodyPr>
          <a:lstStyle/>
          <a:p>
            <a:r>
              <a:rPr lang="en-IE" b="1" i="1" dirty="0" smtClean="0"/>
              <a:t>THE MODERN MOBILE PHONE</a:t>
            </a:r>
            <a:endParaRPr lang="en-IE" b="1" i="1" dirty="0"/>
          </a:p>
        </p:txBody>
      </p:sp>
      <p:cxnSp>
        <p:nvCxnSpPr>
          <p:cNvPr id="5" name="Straight Arrow Connector 4"/>
          <p:cNvCxnSpPr/>
          <p:nvPr/>
        </p:nvCxnSpPr>
        <p:spPr>
          <a:xfrm flipV="1">
            <a:off x="5214942" y="1571612"/>
            <a:ext cx="1071570"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429256" y="2214554"/>
            <a:ext cx="1071570"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00694" y="3429000"/>
            <a:ext cx="135732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86380" y="4143380"/>
            <a:ext cx="1785950"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750595" y="4822041"/>
            <a:ext cx="1000132"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500430" y="4714884"/>
            <a:ext cx="714380"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786050" y="4000504"/>
            <a:ext cx="92869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285984" y="3143248"/>
            <a:ext cx="1500198"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571736" y="2143116"/>
            <a:ext cx="1143008"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57950" y="1285860"/>
            <a:ext cx="1000132" cy="369332"/>
          </a:xfrm>
          <a:prstGeom prst="rect">
            <a:avLst/>
          </a:prstGeom>
          <a:noFill/>
        </p:spPr>
        <p:txBody>
          <a:bodyPr wrap="square" rtlCol="0">
            <a:spAutoFit/>
          </a:bodyPr>
          <a:lstStyle/>
          <a:p>
            <a:r>
              <a:rPr lang="en-IE" dirty="0" smtClean="0"/>
              <a:t>Call</a:t>
            </a:r>
            <a:endParaRPr lang="en-IE" dirty="0"/>
          </a:p>
        </p:txBody>
      </p:sp>
      <p:sp>
        <p:nvSpPr>
          <p:cNvPr id="22" name="TextBox 21"/>
          <p:cNvSpPr txBox="1"/>
          <p:nvPr/>
        </p:nvSpPr>
        <p:spPr>
          <a:xfrm>
            <a:off x="6500826" y="2071678"/>
            <a:ext cx="928694" cy="369332"/>
          </a:xfrm>
          <a:prstGeom prst="rect">
            <a:avLst/>
          </a:prstGeom>
          <a:noFill/>
        </p:spPr>
        <p:txBody>
          <a:bodyPr wrap="square" rtlCol="0">
            <a:spAutoFit/>
          </a:bodyPr>
          <a:lstStyle/>
          <a:p>
            <a:r>
              <a:rPr lang="en-IE" dirty="0" smtClean="0"/>
              <a:t>Text</a:t>
            </a:r>
            <a:endParaRPr lang="en-IE" dirty="0"/>
          </a:p>
        </p:txBody>
      </p:sp>
      <p:sp>
        <p:nvSpPr>
          <p:cNvPr id="23" name="TextBox 22"/>
          <p:cNvSpPr txBox="1"/>
          <p:nvPr/>
        </p:nvSpPr>
        <p:spPr>
          <a:xfrm>
            <a:off x="6929454" y="3357562"/>
            <a:ext cx="928694" cy="646331"/>
          </a:xfrm>
          <a:prstGeom prst="rect">
            <a:avLst/>
          </a:prstGeom>
          <a:noFill/>
        </p:spPr>
        <p:txBody>
          <a:bodyPr wrap="square" rtlCol="0">
            <a:spAutoFit/>
          </a:bodyPr>
          <a:lstStyle/>
          <a:p>
            <a:r>
              <a:rPr lang="en-IE" dirty="0" smtClean="0"/>
              <a:t>Camera/video</a:t>
            </a:r>
            <a:endParaRPr lang="en-IE" dirty="0"/>
          </a:p>
        </p:txBody>
      </p:sp>
      <p:sp>
        <p:nvSpPr>
          <p:cNvPr id="24" name="TextBox 23"/>
          <p:cNvSpPr txBox="1"/>
          <p:nvPr/>
        </p:nvSpPr>
        <p:spPr>
          <a:xfrm>
            <a:off x="7072330" y="4429132"/>
            <a:ext cx="1071570" cy="369332"/>
          </a:xfrm>
          <a:prstGeom prst="rect">
            <a:avLst/>
          </a:prstGeom>
          <a:noFill/>
        </p:spPr>
        <p:txBody>
          <a:bodyPr wrap="square" rtlCol="0">
            <a:spAutoFit/>
          </a:bodyPr>
          <a:lstStyle/>
          <a:p>
            <a:r>
              <a:rPr lang="en-IE" dirty="0" smtClean="0"/>
              <a:t>Games</a:t>
            </a:r>
            <a:endParaRPr lang="en-IE" dirty="0"/>
          </a:p>
        </p:txBody>
      </p:sp>
      <p:sp>
        <p:nvSpPr>
          <p:cNvPr id="25" name="TextBox 24"/>
          <p:cNvSpPr txBox="1"/>
          <p:nvPr/>
        </p:nvSpPr>
        <p:spPr>
          <a:xfrm>
            <a:off x="5429256" y="5715016"/>
            <a:ext cx="1643074" cy="369332"/>
          </a:xfrm>
          <a:prstGeom prst="rect">
            <a:avLst/>
          </a:prstGeom>
          <a:noFill/>
        </p:spPr>
        <p:txBody>
          <a:bodyPr wrap="square" rtlCol="0">
            <a:spAutoFit/>
          </a:bodyPr>
          <a:lstStyle/>
          <a:p>
            <a:r>
              <a:rPr lang="en-IE" dirty="0" smtClean="0"/>
              <a:t>Internet</a:t>
            </a:r>
            <a:endParaRPr lang="en-IE" dirty="0"/>
          </a:p>
        </p:txBody>
      </p:sp>
      <p:sp>
        <p:nvSpPr>
          <p:cNvPr id="26" name="TextBox 25"/>
          <p:cNvSpPr txBox="1"/>
          <p:nvPr/>
        </p:nvSpPr>
        <p:spPr>
          <a:xfrm>
            <a:off x="2500298" y="5214950"/>
            <a:ext cx="1000132" cy="369332"/>
          </a:xfrm>
          <a:prstGeom prst="rect">
            <a:avLst/>
          </a:prstGeom>
          <a:noFill/>
        </p:spPr>
        <p:txBody>
          <a:bodyPr wrap="square" rtlCol="0">
            <a:spAutoFit/>
          </a:bodyPr>
          <a:lstStyle/>
          <a:p>
            <a:r>
              <a:rPr lang="en-IE" dirty="0" smtClean="0"/>
              <a:t>Radio</a:t>
            </a:r>
            <a:endParaRPr lang="en-IE" dirty="0"/>
          </a:p>
        </p:txBody>
      </p:sp>
      <p:sp>
        <p:nvSpPr>
          <p:cNvPr id="27" name="TextBox 26"/>
          <p:cNvSpPr txBox="1"/>
          <p:nvPr/>
        </p:nvSpPr>
        <p:spPr>
          <a:xfrm>
            <a:off x="1571604" y="3786190"/>
            <a:ext cx="1143008" cy="646331"/>
          </a:xfrm>
          <a:prstGeom prst="rect">
            <a:avLst/>
          </a:prstGeom>
          <a:noFill/>
        </p:spPr>
        <p:txBody>
          <a:bodyPr wrap="square" rtlCol="0">
            <a:spAutoFit/>
          </a:bodyPr>
          <a:lstStyle/>
          <a:p>
            <a:r>
              <a:rPr lang="en-IE" dirty="0" smtClean="0"/>
              <a:t>Music player</a:t>
            </a:r>
            <a:endParaRPr lang="en-IE" dirty="0"/>
          </a:p>
        </p:txBody>
      </p:sp>
      <p:sp>
        <p:nvSpPr>
          <p:cNvPr id="28" name="TextBox 27"/>
          <p:cNvSpPr txBox="1"/>
          <p:nvPr/>
        </p:nvSpPr>
        <p:spPr>
          <a:xfrm>
            <a:off x="1000100" y="2928934"/>
            <a:ext cx="1214446" cy="369332"/>
          </a:xfrm>
          <a:prstGeom prst="rect">
            <a:avLst/>
          </a:prstGeom>
          <a:noFill/>
        </p:spPr>
        <p:txBody>
          <a:bodyPr wrap="square" rtlCol="0">
            <a:spAutoFit/>
          </a:bodyPr>
          <a:lstStyle/>
          <a:p>
            <a:r>
              <a:rPr lang="en-IE" dirty="0" smtClean="0"/>
              <a:t>Bluetooth</a:t>
            </a:r>
            <a:endParaRPr lang="en-IE" dirty="0"/>
          </a:p>
        </p:txBody>
      </p:sp>
      <p:sp>
        <p:nvSpPr>
          <p:cNvPr id="31" name="TextBox 30"/>
          <p:cNvSpPr txBox="1"/>
          <p:nvPr/>
        </p:nvSpPr>
        <p:spPr>
          <a:xfrm>
            <a:off x="1285852" y="1785926"/>
            <a:ext cx="1000132" cy="369332"/>
          </a:xfrm>
          <a:prstGeom prst="rect">
            <a:avLst/>
          </a:prstGeom>
          <a:noFill/>
        </p:spPr>
        <p:txBody>
          <a:bodyPr wrap="square" rtlCol="0">
            <a:spAutoFit/>
          </a:bodyPr>
          <a:lstStyle/>
          <a:p>
            <a:r>
              <a:rPr lang="en-IE" dirty="0" smtClean="0"/>
              <a:t>Apps</a:t>
            </a:r>
            <a:endParaRPr lang="en-IE" dirty="0"/>
          </a:p>
        </p:txBody>
      </p:sp>
      <p:cxnSp>
        <p:nvCxnSpPr>
          <p:cNvPr id="33" name="Straight Arrow Connector 32"/>
          <p:cNvCxnSpPr/>
          <p:nvPr/>
        </p:nvCxnSpPr>
        <p:spPr>
          <a:xfrm rot="16200000" flipV="1">
            <a:off x="3500430" y="1643050"/>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86050" y="1285860"/>
            <a:ext cx="928694" cy="369332"/>
          </a:xfrm>
          <a:prstGeom prst="rect">
            <a:avLst/>
          </a:prstGeom>
          <a:noFill/>
        </p:spPr>
        <p:txBody>
          <a:bodyPr wrap="square" rtlCol="0">
            <a:spAutoFit/>
          </a:bodyPr>
          <a:lstStyle/>
          <a:p>
            <a:r>
              <a:rPr lang="en-IE" dirty="0"/>
              <a:t>C</a:t>
            </a:r>
            <a:r>
              <a:rPr lang="en-IE" dirty="0" smtClean="0"/>
              <a:t>olour</a:t>
            </a:r>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143250" y="2678901"/>
            <a:ext cx="2428882" cy="1821662"/>
          </a:xfrm>
          <a:prstGeom prst="rect">
            <a:avLst/>
          </a:prstGeom>
          <a:noFill/>
          <a:ln w="9525">
            <a:noFill/>
            <a:miter lim="800000"/>
            <a:headEnd/>
            <a:tailEnd/>
          </a:ln>
          <a:effectLst/>
        </p:spPr>
      </p:pic>
      <p:sp>
        <p:nvSpPr>
          <p:cNvPr id="4" name="TextBox 3"/>
          <p:cNvSpPr txBox="1"/>
          <p:nvPr/>
        </p:nvSpPr>
        <p:spPr>
          <a:xfrm>
            <a:off x="2786050" y="642918"/>
            <a:ext cx="4143404" cy="369332"/>
          </a:xfrm>
          <a:prstGeom prst="rect">
            <a:avLst/>
          </a:prstGeom>
          <a:noFill/>
        </p:spPr>
        <p:txBody>
          <a:bodyPr wrap="square" rtlCol="0">
            <a:spAutoFit/>
          </a:bodyPr>
          <a:lstStyle/>
          <a:p>
            <a:r>
              <a:rPr lang="en-IE" b="1" i="1" dirty="0" smtClean="0"/>
              <a:t>The basic car</a:t>
            </a:r>
            <a:endParaRPr lang="en-IE" b="1" i="1" dirty="0"/>
          </a:p>
        </p:txBody>
      </p:sp>
      <p:cxnSp>
        <p:nvCxnSpPr>
          <p:cNvPr id="6" name="Straight Arrow Connector 5"/>
          <p:cNvCxnSpPr/>
          <p:nvPr/>
        </p:nvCxnSpPr>
        <p:spPr>
          <a:xfrm flipV="1">
            <a:off x="5286380" y="1928802"/>
            <a:ext cx="1571636"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00892" y="1643050"/>
            <a:ext cx="1428760" cy="646331"/>
          </a:xfrm>
          <a:prstGeom prst="rect">
            <a:avLst/>
          </a:prstGeom>
          <a:noFill/>
        </p:spPr>
        <p:txBody>
          <a:bodyPr wrap="square" rtlCol="0">
            <a:spAutoFit/>
          </a:bodyPr>
          <a:lstStyle/>
          <a:p>
            <a:r>
              <a:rPr lang="en-IE" dirty="0" smtClean="0"/>
              <a:t>Gets you from A to B</a:t>
            </a:r>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00364" y="2714620"/>
            <a:ext cx="3214710" cy="1345316"/>
          </a:xfrm>
          <a:prstGeom prst="rect">
            <a:avLst/>
          </a:prstGeom>
          <a:noFill/>
          <a:ln w="9525">
            <a:noFill/>
            <a:miter lim="800000"/>
            <a:headEnd/>
            <a:tailEnd/>
          </a:ln>
          <a:effectLst/>
        </p:spPr>
      </p:pic>
      <p:sp>
        <p:nvSpPr>
          <p:cNvPr id="3" name="TextBox 2"/>
          <p:cNvSpPr txBox="1"/>
          <p:nvPr/>
        </p:nvSpPr>
        <p:spPr>
          <a:xfrm>
            <a:off x="2786050" y="428604"/>
            <a:ext cx="2786082" cy="369332"/>
          </a:xfrm>
          <a:prstGeom prst="rect">
            <a:avLst/>
          </a:prstGeom>
          <a:noFill/>
        </p:spPr>
        <p:txBody>
          <a:bodyPr wrap="square" rtlCol="0">
            <a:spAutoFit/>
          </a:bodyPr>
          <a:lstStyle/>
          <a:p>
            <a:r>
              <a:rPr lang="en-IE" b="1" i="1" dirty="0" smtClean="0"/>
              <a:t>THE MODERN CAR</a:t>
            </a:r>
            <a:endParaRPr lang="en-IE" b="1" i="1" dirty="0"/>
          </a:p>
        </p:txBody>
      </p:sp>
      <p:cxnSp>
        <p:nvCxnSpPr>
          <p:cNvPr id="5" name="Straight Arrow Connector 4"/>
          <p:cNvCxnSpPr/>
          <p:nvPr/>
        </p:nvCxnSpPr>
        <p:spPr>
          <a:xfrm flipV="1">
            <a:off x="5572132" y="1500174"/>
            <a:ext cx="128588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357950" y="2357430"/>
            <a:ext cx="107157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29388" y="3786190"/>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072066" y="4714884"/>
            <a:ext cx="100013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93339" y="4822041"/>
            <a:ext cx="121444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857488" y="4357694"/>
            <a:ext cx="1071570"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1357290" y="3571876"/>
            <a:ext cx="142876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785918" y="2000240"/>
            <a:ext cx="128588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3607587" y="1893083"/>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00364" y="1285860"/>
            <a:ext cx="1428760" cy="369332"/>
          </a:xfrm>
          <a:prstGeom prst="rect">
            <a:avLst/>
          </a:prstGeom>
          <a:noFill/>
        </p:spPr>
        <p:txBody>
          <a:bodyPr wrap="square" rtlCol="0">
            <a:spAutoFit/>
          </a:bodyPr>
          <a:lstStyle/>
          <a:p>
            <a:r>
              <a:rPr lang="en-IE" dirty="0" smtClean="0"/>
              <a:t>Aerodynamic</a:t>
            </a:r>
            <a:endParaRPr lang="en-IE" dirty="0"/>
          </a:p>
        </p:txBody>
      </p:sp>
      <p:sp>
        <p:nvSpPr>
          <p:cNvPr id="23" name="TextBox 22"/>
          <p:cNvSpPr txBox="1"/>
          <p:nvPr/>
        </p:nvSpPr>
        <p:spPr>
          <a:xfrm>
            <a:off x="6500826" y="1071546"/>
            <a:ext cx="1714512" cy="369332"/>
          </a:xfrm>
          <a:prstGeom prst="rect">
            <a:avLst/>
          </a:prstGeom>
          <a:noFill/>
        </p:spPr>
        <p:txBody>
          <a:bodyPr wrap="square" rtlCol="0">
            <a:spAutoFit/>
          </a:bodyPr>
          <a:lstStyle/>
          <a:p>
            <a:r>
              <a:rPr lang="en-IE" dirty="0" smtClean="0"/>
              <a:t>Layered  Paint</a:t>
            </a:r>
            <a:endParaRPr lang="en-IE" dirty="0"/>
          </a:p>
        </p:txBody>
      </p:sp>
      <p:sp>
        <p:nvSpPr>
          <p:cNvPr id="24" name="TextBox 23"/>
          <p:cNvSpPr txBox="1"/>
          <p:nvPr/>
        </p:nvSpPr>
        <p:spPr>
          <a:xfrm>
            <a:off x="7429520" y="2071678"/>
            <a:ext cx="1071570" cy="369332"/>
          </a:xfrm>
          <a:prstGeom prst="rect">
            <a:avLst/>
          </a:prstGeom>
          <a:noFill/>
        </p:spPr>
        <p:txBody>
          <a:bodyPr wrap="square" rtlCol="0">
            <a:spAutoFit/>
          </a:bodyPr>
          <a:lstStyle/>
          <a:p>
            <a:r>
              <a:rPr lang="en-IE" dirty="0" smtClean="0"/>
              <a:t>Hybrid</a:t>
            </a:r>
            <a:endParaRPr lang="en-IE" dirty="0"/>
          </a:p>
        </p:txBody>
      </p:sp>
      <p:sp>
        <p:nvSpPr>
          <p:cNvPr id="25" name="TextBox 24"/>
          <p:cNvSpPr txBox="1"/>
          <p:nvPr/>
        </p:nvSpPr>
        <p:spPr>
          <a:xfrm>
            <a:off x="7572396" y="4572008"/>
            <a:ext cx="1571604" cy="369332"/>
          </a:xfrm>
          <a:prstGeom prst="rect">
            <a:avLst/>
          </a:prstGeom>
          <a:noFill/>
        </p:spPr>
        <p:txBody>
          <a:bodyPr wrap="square" rtlCol="0">
            <a:spAutoFit/>
          </a:bodyPr>
          <a:lstStyle/>
          <a:p>
            <a:r>
              <a:rPr lang="en-IE" dirty="0" smtClean="0"/>
              <a:t>Alloy wheels</a:t>
            </a:r>
            <a:endParaRPr lang="en-IE" dirty="0"/>
          </a:p>
        </p:txBody>
      </p:sp>
      <p:sp>
        <p:nvSpPr>
          <p:cNvPr id="26" name="TextBox 25"/>
          <p:cNvSpPr txBox="1"/>
          <p:nvPr/>
        </p:nvSpPr>
        <p:spPr>
          <a:xfrm>
            <a:off x="5357818" y="5357826"/>
            <a:ext cx="1571636" cy="369332"/>
          </a:xfrm>
          <a:prstGeom prst="rect">
            <a:avLst/>
          </a:prstGeom>
          <a:noFill/>
        </p:spPr>
        <p:txBody>
          <a:bodyPr wrap="square" rtlCol="0">
            <a:spAutoFit/>
          </a:bodyPr>
          <a:lstStyle/>
          <a:p>
            <a:r>
              <a:rPr lang="en-IE" dirty="0" smtClean="0"/>
              <a:t>Anti-flat tyres</a:t>
            </a:r>
            <a:endParaRPr lang="en-IE" dirty="0"/>
          </a:p>
        </p:txBody>
      </p:sp>
      <p:sp>
        <p:nvSpPr>
          <p:cNvPr id="27" name="TextBox 26"/>
          <p:cNvSpPr txBox="1"/>
          <p:nvPr/>
        </p:nvSpPr>
        <p:spPr>
          <a:xfrm>
            <a:off x="3571868" y="5500702"/>
            <a:ext cx="1571636" cy="369332"/>
          </a:xfrm>
          <a:prstGeom prst="rect">
            <a:avLst/>
          </a:prstGeom>
          <a:noFill/>
        </p:spPr>
        <p:txBody>
          <a:bodyPr wrap="square" rtlCol="0">
            <a:spAutoFit/>
          </a:bodyPr>
          <a:lstStyle/>
          <a:p>
            <a:r>
              <a:rPr lang="en-IE" dirty="0" smtClean="0"/>
              <a:t>Air-con</a:t>
            </a:r>
            <a:endParaRPr lang="en-IE" dirty="0"/>
          </a:p>
        </p:txBody>
      </p:sp>
      <p:sp>
        <p:nvSpPr>
          <p:cNvPr id="28" name="TextBox 27"/>
          <p:cNvSpPr txBox="1"/>
          <p:nvPr/>
        </p:nvSpPr>
        <p:spPr>
          <a:xfrm>
            <a:off x="1285852" y="5214950"/>
            <a:ext cx="1571636" cy="646331"/>
          </a:xfrm>
          <a:prstGeom prst="rect">
            <a:avLst/>
          </a:prstGeom>
          <a:noFill/>
        </p:spPr>
        <p:txBody>
          <a:bodyPr wrap="square" rtlCol="0">
            <a:spAutoFit/>
          </a:bodyPr>
          <a:lstStyle/>
          <a:p>
            <a:r>
              <a:rPr lang="en-IE" dirty="0" smtClean="0"/>
              <a:t>Leather interior</a:t>
            </a:r>
            <a:endParaRPr lang="en-IE" dirty="0"/>
          </a:p>
        </p:txBody>
      </p:sp>
      <p:sp>
        <p:nvSpPr>
          <p:cNvPr id="29" name="TextBox 28"/>
          <p:cNvSpPr txBox="1"/>
          <p:nvPr/>
        </p:nvSpPr>
        <p:spPr>
          <a:xfrm>
            <a:off x="0" y="3000372"/>
            <a:ext cx="2071670" cy="646331"/>
          </a:xfrm>
          <a:prstGeom prst="rect">
            <a:avLst/>
          </a:prstGeom>
          <a:noFill/>
        </p:spPr>
        <p:txBody>
          <a:bodyPr wrap="square" rtlCol="0">
            <a:spAutoFit/>
          </a:bodyPr>
          <a:lstStyle/>
          <a:p>
            <a:r>
              <a:rPr lang="en-IE" dirty="0" smtClean="0"/>
              <a:t>Rear/side view cameras</a:t>
            </a:r>
            <a:endParaRPr lang="en-IE" dirty="0"/>
          </a:p>
        </p:txBody>
      </p:sp>
      <p:sp>
        <p:nvSpPr>
          <p:cNvPr id="30" name="TextBox 29"/>
          <p:cNvSpPr txBox="1"/>
          <p:nvPr/>
        </p:nvSpPr>
        <p:spPr>
          <a:xfrm>
            <a:off x="142844" y="1428736"/>
            <a:ext cx="1428760" cy="646331"/>
          </a:xfrm>
          <a:prstGeom prst="rect">
            <a:avLst/>
          </a:prstGeom>
          <a:noFill/>
        </p:spPr>
        <p:txBody>
          <a:bodyPr wrap="square" rtlCol="0">
            <a:spAutoFit/>
          </a:bodyPr>
          <a:lstStyle/>
          <a:p>
            <a:r>
              <a:rPr lang="en-IE" dirty="0" smtClean="0"/>
              <a:t>Built in computer</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071546"/>
            <a:ext cx="5000660" cy="461665"/>
          </a:xfrm>
          <a:prstGeom prst="rect">
            <a:avLst/>
          </a:prstGeom>
          <a:noFill/>
        </p:spPr>
        <p:txBody>
          <a:bodyPr wrap="square" rtlCol="0">
            <a:spAutoFit/>
          </a:bodyPr>
          <a:lstStyle/>
          <a:p>
            <a:r>
              <a:rPr lang="en-IE" sz="2400" b="1" i="1" u="sng" dirty="0" smtClean="0">
                <a:solidFill>
                  <a:srgbClr val="FF0000"/>
                </a:solidFill>
              </a:rPr>
              <a:t>The Basic </a:t>
            </a:r>
            <a:r>
              <a:rPr lang="en-IE" sz="2400" b="1" i="1" u="sng" dirty="0" smtClean="0">
                <a:solidFill>
                  <a:srgbClr val="FF0000"/>
                </a:solidFill>
              </a:rPr>
              <a:t>Principle </a:t>
            </a:r>
            <a:r>
              <a:rPr lang="en-IE" sz="2400" b="1" i="1" u="sng" dirty="0" smtClean="0">
                <a:solidFill>
                  <a:srgbClr val="FF0000"/>
                </a:solidFill>
              </a:rPr>
              <a:t>to follow</a:t>
            </a:r>
            <a:endParaRPr lang="en-IE" sz="2400" b="1" i="1" u="sng" dirty="0">
              <a:solidFill>
                <a:srgbClr val="FF0000"/>
              </a:solidFill>
            </a:endParaRPr>
          </a:p>
        </p:txBody>
      </p:sp>
      <p:sp>
        <p:nvSpPr>
          <p:cNvPr id="4" name="TextBox 3"/>
          <p:cNvSpPr txBox="1"/>
          <p:nvPr/>
        </p:nvSpPr>
        <p:spPr>
          <a:xfrm>
            <a:off x="2285984" y="1571612"/>
            <a:ext cx="2786082" cy="2677656"/>
          </a:xfrm>
          <a:prstGeom prst="rect">
            <a:avLst/>
          </a:prstGeom>
          <a:noFill/>
        </p:spPr>
        <p:txBody>
          <a:bodyPr wrap="square" rtlCol="0">
            <a:spAutoFit/>
          </a:bodyPr>
          <a:lstStyle/>
          <a:p>
            <a:pPr>
              <a:buFont typeface="Arial" pitchFamily="34" charset="0"/>
              <a:buChar char="•"/>
            </a:pPr>
            <a:r>
              <a:rPr lang="en-IE" sz="2400" dirty="0" smtClean="0"/>
              <a:t>Adapt?</a:t>
            </a:r>
          </a:p>
          <a:p>
            <a:pPr>
              <a:buFont typeface="Arial" pitchFamily="34" charset="0"/>
              <a:buChar char="•"/>
            </a:pPr>
            <a:r>
              <a:rPr lang="en-IE" sz="2400" dirty="0" smtClean="0"/>
              <a:t>Modify?</a:t>
            </a:r>
          </a:p>
          <a:p>
            <a:pPr>
              <a:buFont typeface="Arial" pitchFamily="34" charset="0"/>
              <a:buChar char="•"/>
            </a:pPr>
            <a:r>
              <a:rPr lang="en-IE" sz="2400" dirty="0" smtClean="0"/>
              <a:t>Substitute?</a:t>
            </a:r>
          </a:p>
          <a:p>
            <a:pPr>
              <a:buFont typeface="Arial" pitchFamily="34" charset="0"/>
              <a:buChar char="•"/>
            </a:pPr>
            <a:r>
              <a:rPr lang="en-IE" sz="2400" dirty="0" smtClean="0"/>
              <a:t>Magnify?</a:t>
            </a:r>
          </a:p>
          <a:p>
            <a:pPr>
              <a:buFont typeface="Arial" pitchFamily="34" charset="0"/>
              <a:buChar char="•"/>
            </a:pPr>
            <a:r>
              <a:rPr lang="en-IE" sz="2400" dirty="0" smtClean="0"/>
              <a:t>Minimise? </a:t>
            </a:r>
          </a:p>
          <a:p>
            <a:pPr>
              <a:buFont typeface="Arial" pitchFamily="34" charset="0"/>
              <a:buChar char="•"/>
            </a:pPr>
            <a:r>
              <a:rPr lang="en-IE" sz="2400" dirty="0" smtClean="0"/>
              <a:t>Rearrange?</a:t>
            </a:r>
          </a:p>
          <a:p>
            <a:pPr>
              <a:buFont typeface="Arial" pitchFamily="34" charset="0"/>
              <a:buChar char="•"/>
            </a:pPr>
            <a:r>
              <a:rPr lang="en-IE" sz="2400" dirty="0" smtClean="0"/>
              <a:t>Combine?</a:t>
            </a:r>
            <a:endParaRPr lang="en-IE" sz="2400" dirty="0"/>
          </a:p>
        </p:txBody>
      </p:sp>
      <p:sp>
        <p:nvSpPr>
          <p:cNvPr id="5" name="TextBox 4"/>
          <p:cNvSpPr txBox="1"/>
          <p:nvPr/>
        </p:nvSpPr>
        <p:spPr>
          <a:xfrm>
            <a:off x="1714480" y="4500570"/>
            <a:ext cx="4643470" cy="1354217"/>
          </a:xfrm>
          <a:prstGeom prst="rect">
            <a:avLst/>
          </a:prstGeom>
          <a:noFill/>
        </p:spPr>
        <p:txBody>
          <a:bodyPr wrap="square" rtlCol="0">
            <a:spAutoFit/>
          </a:bodyPr>
          <a:lstStyle/>
          <a:p>
            <a:endParaRPr lang="en-IE" dirty="0" smtClean="0">
              <a:solidFill>
                <a:schemeClr val="tx2"/>
              </a:solidFill>
            </a:endParaRPr>
          </a:p>
          <a:p>
            <a:r>
              <a:rPr lang="en-IE" sz="3200" b="1" i="1" dirty="0" smtClean="0">
                <a:solidFill>
                  <a:schemeClr val="tx2"/>
                </a:solidFill>
              </a:rPr>
              <a:t>Lets look at some examples!</a:t>
            </a:r>
            <a:endParaRPr lang="en-IE" sz="3200" b="1" i="1"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7422" y="571480"/>
            <a:ext cx="289265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Ada</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714348" y="1357298"/>
            <a:ext cx="3571900" cy="646331"/>
          </a:xfrm>
          <a:prstGeom prst="rect">
            <a:avLst/>
          </a:prstGeom>
          <a:noFill/>
        </p:spPr>
        <p:txBody>
          <a:bodyPr wrap="square" rtlCol="0">
            <a:spAutoFit/>
          </a:bodyPr>
          <a:lstStyle/>
          <a:p>
            <a:r>
              <a:rPr lang="en-IE" dirty="0" smtClean="0"/>
              <a:t>Certain products and designs need to adapt in order to meet demand:</a:t>
            </a:r>
            <a:endParaRPr lang="en-IE" dirty="0"/>
          </a:p>
        </p:txBody>
      </p:sp>
      <p:pic>
        <p:nvPicPr>
          <p:cNvPr id="1027" name="Picture 3"/>
          <p:cNvPicPr>
            <a:picLocks noChangeAspect="1" noChangeArrowheads="1"/>
          </p:cNvPicPr>
          <p:nvPr/>
        </p:nvPicPr>
        <p:blipFill>
          <a:blip r:embed="rId2"/>
          <a:srcRect/>
          <a:stretch>
            <a:fillRect/>
          </a:stretch>
        </p:blipFill>
        <p:spPr bwMode="auto">
          <a:xfrm>
            <a:off x="5214942" y="2571744"/>
            <a:ext cx="1868363" cy="14573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428728" y="2500306"/>
            <a:ext cx="2285996" cy="1516377"/>
          </a:xfrm>
          <a:prstGeom prst="rect">
            <a:avLst/>
          </a:prstGeom>
          <a:noFill/>
          <a:ln w="9525">
            <a:noFill/>
            <a:miter lim="800000"/>
            <a:headEnd/>
            <a:tailEnd/>
          </a:ln>
          <a:effectLst/>
        </p:spPr>
      </p:pic>
      <p:sp>
        <p:nvSpPr>
          <p:cNvPr id="10" name="Right Arrow 9"/>
          <p:cNvSpPr/>
          <p:nvPr/>
        </p:nvSpPr>
        <p:spPr>
          <a:xfrm>
            <a:off x="4071934" y="3143248"/>
            <a:ext cx="107157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928662" y="4214818"/>
            <a:ext cx="5857916" cy="646331"/>
          </a:xfrm>
          <a:prstGeom prst="rect">
            <a:avLst/>
          </a:prstGeom>
          <a:noFill/>
        </p:spPr>
        <p:txBody>
          <a:bodyPr wrap="square" rtlCol="0">
            <a:spAutoFit/>
          </a:bodyPr>
          <a:lstStyle/>
          <a:p>
            <a:r>
              <a:rPr lang="en-IE" dirty="0" smtClean="0"/>
              <a:t>Mobile Phones needed to adapt their design in order to become easier to use and carry. </a:t>
            </a:r>
            <a:endParaRPr lang="en-I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457</Words>
  <Application>Microsoft Office PowerPoint</Application>
  <PresentationFormat>On-screen Show (4:3)</PresentationFormat>
  <Paragraphs>73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EVOLUTION OF DESIGN STRATEGY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DESIGN STRATEGY</dc:title>
  <dc:creator>Robert</dc:creator>
  <cp:lastModifiedBy>Robert</cp:lastModifiedBy>
  <cp:revision>5</cp:revision>
  <dcterms:created xsi:type="dcterms:W3CDTF">2011-01-14T16:31:07Z</dcterms:created>
  <dcterms:modified xsi:type="dcterms:W3CDTF">2011-05-06T14:14:21Z</dcterms:modified>
</cp:coreProperties>
</file>